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7" r:id="rId10"/>
    <p:sldId id="265" r:id="rId11"/>
    <p:sldId id="266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8" r:id="rId37"/>
    <p:sldId id="289" r:id="rId38"/>
    <p:sldId id="291" r:id="rId39"/>
    <p:sldId id="294" r:id="rId40"/>
    <p:sldId id="295" r:id="rId41"/>
    <p:sldId id="296" r:id="rId42"/>
    <p:sldId id="293" r:id="rId43"/>
    <p:sldId id="292" r:id="rId44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46"/>
      <p:bold r:id="rId47"/>
    </p:embeddedFont>
    <p:embeddedFont>
      <p:font typeface="Source Code Pro" panose="020B0509030403020204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64EB87-B1BD-4638-9AF5-E63E6F56C64D}">
  <a:tblStyle styleId="{6864EB87-B1BD-4638-9AF5-E63E6F56C6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39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ceanexplorer.noaa.gov/facts/vertical-migration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slopubs.onlinelibrary.wiley.com/doi/10.1002/lno.10249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7/sus.2021.2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cov2.jpl.nasa.gov/galleries/data-products/#:~:text=Global%20average%20carbon%20dioxide%20concentrations,concentrations%20in%20yellows%20and%20gree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ntessorimuddle.org/2011/04/21/global-atmospheric-circulation-and-biome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counteredu.com/cpd/subject-updates/learn-about-global-atmospheric-circulation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903df1af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903df1af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https://www.britannica.com/science/climate-meteorology/Circulation-currents-and-ocean-atmosphere-interaction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903df1a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903df1a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Lemke, Peter &amp; Ren, J.F. &amp; Alley, R.B. &amp; Allison, Ian &amp; Carrasco, Jorge &amp; Flato, Gregory &amp; Fujii, Y. &amp; Kaser, Georg &amp; Mote, Philip &amp; Thomas, R.H. &amp; Zhang, Tingjun. (2007). Observations: Changes in Snow, Ice and Frozen Ground. In: Climate Change 2007: The Physical Science Basis. Contribution of Working Group I to the Fourth Assessment Report of the Intergovernmental Panel on Climate Change. Climate Change 2007: The Physical Science Basis.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903df1af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903df1af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03df1a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903df1a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903df1af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903df1af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903df1af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903df1af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903df1af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903df1af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903df1a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903df1a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903df1af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903df1af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https://www.semanticscholar.org/paper/How-the-Biotic-Pump-links-the-hydrological-and-the-Bunyard/ac1187be117a7c26eb124ff2ffba7be06dc541d0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903df1af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903df1af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https://oceanexplorer.noaa.gov/facts/vertical-migration.html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https://aslopubs.onlinelibrary.wiley.com/doi/10.1002/lno.10249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22d671d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22d671d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8ff78cf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8ff78cf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ff78cf0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ff78cf0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5211dddb3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5211dddb3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https://earth.org/data_visualization/a-brief-history-of-co2/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211dddb3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211dddb3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8ff78cf0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8ff78cf0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Röckstrom et al (2018) Trajectories of the Earth System in the Anthropocene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8ff78cf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8ff78cf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Röckstrom et al (2018) Trajectories of the Earth System in the Anthropocene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8ff78cf0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8ff78cf0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Röckstrom et al (2018) Trajectories of the Earth System in the Anthropocene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8ff78cf0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8ff78cf0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Röckstrom et al (2018) Trajectories of the Earth System in the Anthropocene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8ff78cf0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8ff78cf0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8ff78cf0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8ff78cf0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Röckstrom et al (2018) Trajectories of the Earth System in the Anthropocene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22d671d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22d671d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211dddb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5211dddb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https://doi.org/10.1017/sus.2021.2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87a19d3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87a19d3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907ebb8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907ebb8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87a19d38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87a19d38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87a19d38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87a19d38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8c72a9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8c72a9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https://ocov2.jpl.nasa.gov/galleries/data-products/#:~:text=Global%20average%20carbon%20dioxide%20concentrations,concentrations%20in%20yellows%20and%20greens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8c72a9a6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8c72a9a6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Flato, G. M. (2011). Earth system models: an overview. Wiley Interdisciplinary Reviews: Climate Change, 2(6), 783–800. doi:10.1002/wcc.148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364555c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364555c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903df1a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903df1a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https://montessorimuddle.org/2011/04/21/global-atmospheric-circulation-and-biomes/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https://encounteredu.com/cpd/subject-updates/learn-about-global-atmospheric-circulation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903df1af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903df1af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Fuente: https://www.britannica.com/science/climate-meteorology/Circulation-currents-and-ocean-atmosphere-interaction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903df1af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903df1af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Fuente: https://www.usgs.gov/special-topics/water-science-school/science/how-much-water-there-earth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blackrock.com/corporate/investor-relations/2018-larry-fink-ceo-letter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hyperlink" Target="https://www.blackrock.com/corporate/investor-relations/2019-larry-fink-ceo-letter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blackrock.com/corporate/investor-relations/2021-larry-fink-ceo-letter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hyperlink" Target="https://www.blackrock.com/corporate/investor-relations/2020-larry-fink-ceo-letter" TargetMode="External"/><Relationship Id="rId9" Type="http://schemas.openxmlformats.org/officeDocument/2006/relationships/hyperlink" Target="https://www.blackrock.com/corporate/investor-relations/larry-fink-ceo-letter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y Desarrollo Sostenible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5: El Antropoceno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Hidrósfera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5918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agua es uno de los elementos fundamentales de la vida, al habilitar la disolución y transferencia de nutrientes y compuestos, regular la temperatura y servir de medio para el desarrollo de todas las especies del planeta.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 Tierra tiene 1,386,000,000km</a:t>
            </a:r>
            <a:r>
              <a:rPr lang="en" baseline="30000"/>
              <a:t>3</a:t>
            </a:r>
            <a:r>
              <a:rPr lang="en"/>
              <a:t> de agua, y cubre cerca de un 71% de la superficie de la tierra.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025" y="0"/>
            <a:ext cx="3930966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Hidrósfera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875" y="926250"/>
            <a:ext cx="6863125" cy="4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17475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El ciclo del agua involucra una serie de movimientos que se producen por fenónemos físicos y biológicos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Criosfera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495" y="309350"/>
            <a:ext cx="7083504" cy="46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16461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muchas cuencas del mundo, el derretimiento de la nieve en la alta montaña es la principal fuente de agua.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 criosfera tiene un rol fundamental en el balance energético del planeta.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Hay cerca de 200 mil glaciares, que cubren 726,000 km</a:t>
            </a:r>
            <a:r>
              <a:rPr lang="en" baseline="30000"/>
              <a:t>2 </a:t>
            </a:r>
            <a:r>
              <a:rPr lang="en"/>
              <a:t>de la Tierra.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Biósfera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1955400" y="0"/>
            <a:ext cx="7188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Existe una diversidad de especies orgánicas en la Tierra que componen la biósfera, que se estima en 560x10</a:t>
            </a:r>
            <a:r>
              <a:rPr lang="en" baseline="30000"/>
              <a:t>9</a:t>
            </a:r>
            <a:r>
              <a:rPr lang="en"/>
              <a:t> de toneladas de carbono.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85619"/>
          <a:stretch/>
        </p:blipFill>
        <p:spPr>
          <a:xfrm>
            <a:off x="0" y="1093850"/>
            <a:ext cx="9143999" cy="40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t="8443" b="73291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t="26084" b="55651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t="46211" b="35523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t="64409" b="17326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t="81735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Biotic Pump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transpiración de los bosques genera un fenómeno de postación donde la condensación es capturada por los árboles y luego liberada, para moverse más hacia el interior del continente.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Algunas zonas geográficas dependen en gran medida de estas aguas.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500" cy="296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469" y="3121251"/>
            <a:ext cx="5445134" cy="20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Sistemas planetarios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Cambio Climático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Gestión límites planetarios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Servicios Ecosistémicos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Protectoría planetaria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DIel Vertical Migration</a:t>
            </a:r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3272100" y="3065775"/>
            <a:ext cx="57591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gran migración vertical (DVM) es un movimiento masivo de zooplankton hacia la superficie durante la noche. Este movimiento de biomasa promueve el ciclo del carbono dentro del océano, y facilita el descenso de nutrientes hacia el fondo marino.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500" cy="279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34498"/>
            <a:ext cx="2808000" cy="253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 Climático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Períodos Glaciales (Paleoclimatología)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424" y="938900"/>
            <a:ext cx="6285301" cy="385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3"/>
          <p:cNvCxnSpPr/>
          <p:nvPr/>
        </p:nvCxnSpPr>
        <p:spPr>
          <a:xfrm rot="10800000">
            <a:off x="2508400" y="2632250"/>
            <a:ext cx="5468700" cy="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33"/>
          <p:cNvSpPr txBox="1"/>
          <p:nvPr/>
        </p:nvSpPr>
        <p:spPr>
          <a:xfrm>
            <a:off x="7692300" y="4743300"/>
            <a:ext cx="145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Holoceno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87" name="Google Shape;187;p33"/>
          <p:cNvCxnSpPr>
            <a:endCxn id="186" idx="1"/>
          </p:cNvCxnSpPr>
          <p:nvPr/>
        </p:nvCxnSpPr>
        <p:spPr>
          <a:xfrm>
            <a:off x="7692300" y="4354800"/>
            <a:ext cx="0" cy="58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33"/>
          <p:cNvSpPr txBox="1"/>
          <p:nvPr/>
        </p:nvSpPr>
        <p:spPr>
          <a:xfrm>
            <a:off x="2674425" y="4743300"/>
            <a:ext cx="46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Pleistoceno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7692300" y="4547875"/>
            <a:ext cx="14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Code Pro"/>
                <a:ea typeface="Source Code Pro"/>
                <a:cs typeface="Source Code Pro"/>
                <a:sym typeface="Source Code Pro"/>
              </a:rPr>
              <a:t>11700 años atrás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4294967295"/>
          </p:nvPr>
        </p:nvSpPr>
        <p:spPr>
          <a:xfrm>
            <a:off x="311700" y="1389600"/>
            <a:ext cx="17121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Tierra tiene 4.543.000.000 años.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Las Eras geológicas están asociadas a la edad de la Tierra, y se caracterizan de acuerdo a eventos o cambios mayores en la composición de los estratos geológicos. Estos se usan para estimar propiedades de la atmósfera, de las rocas y de las especies habitantes de la Tierra.</a:t>
            </a:r>
            <a:endParaRPr/>
          </a:p>
        </p:txBody>
      </p:sp>
      <p:cxnSp>
        <p:nvCxnSpPr>
          <p:cNvPr id="191" name="Google Shape;191;p33"/>
          <p:cNvCxnSpPr/>
          <p:nvPr/>
        </p:nvCxnSpPr>
        <p:spPr>
          <a:xfrm rot="10800000">
            <a:off x="7809475" y="711975"/>
            <a:ext cx="0" cy="35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33"/>
          <p:cNvSpPr txBox="1"/>
          <p:nvPr/>
        </p:nvSpPr>
        <p:spPr>
          <a:xfrm>
            <a:off x="6623050" y="735975"/>
            <a:ext cx="114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Code Pro"/>
                <a:ea typeface="Source Code Pro"/>
                <a:cs typeface="Source Code Pro"/>
                <a:sym typeface="Source Code Pro"/>
              </a:rPr>
              <a:t>4200 años atrás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6553200" y="231100"/>
            <a:ext cx="2590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Code Pro"/>
                <a:ea typeface="Source Code Pro"/>
                <a:cs typeface="Source Code Pro"/>
                <a:sym typeface="Source Code Pro"/>
              </a:rPr>
              <a:t>Megalayense</a:t>
            </a:r>
            <a:br>
              <a:rPr lang="en" sz="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600">
                <a:latin typeface="Source Code Pro"/>
                <a:ea typeface="Source Code Pro"/>
                <a:cs typeface="Source Code Pro"/>
                <a:sym typeface="Source Code Pro"/>
              </a:rPr>
              <a:t>Mega sequía de 200 años en Egipto, Grecia, Siria, Palestina, Mesopotamia, el valle del Indo y el valle del Yangtze</a:t>
            </a:r>
            <a:endParaRPr sz="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Concentración de CO</a:t>
            </a:r>
            <a:r>
              <a:rPr lang="en" baseline="-25000"/>
              <a:t>2</a:t>
            </a:r>
            <a:r>
              <a:rPr lang="en"/>
              <a:t> en la atmósfera</a:t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650" y="1186450"/>
            <a:ext cx="7678000" cy="38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38" y="0"/>
            <a:ext cx="82296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Trayectoria Planetaria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términos de temperatura y nivel del mar, nuestro planeta ha pasado por ciclos glaciales e interglaciales con regularidad.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Hoy existe la posibilidad de que la actividad humana nos saque de este ciclo.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000" y="139700"/>
            <a:ext cx="5003229" cy="45788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3980F8-2B92-E943-692A-E0C0EF49CEE1}"/>
              </a:ext>
            </a:extLst>
          </p:cNvPr>
          <p:cNvSpPr txBox="1"/>
          <p:nvPr/>
        </p:nvSpPr>
        <p:spPr>
          <a:xfrm>
            <a:off x="-12700" y="4728002"/>
            <a:ext cx="9156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dirty="0"/>
              <a:t>Fuente: </a:t>
            </a:r>
            <a:r>
              <a:rPr lang="es-CL" sz="700" dirty="0" err="1"/>
              <a:t>Steffen</a:t>
            </a:r>
            <a:r>
              <a:rPr lang="es-CL" sz="700" dirty="0"/>
              <a:t>, W., </a:t>
            </a:r>
            <a:r>
              <a:rPr lang="es-CL" sz="700" dirty="0" err="1"/>
              <a:t>Rockström</a:t>
            </a:r>
            <a:r>
              <a:rPr lang="es-CL" sz="700" dirty="0"/>
              <a:t>, J., Richardson, K., </a:t>
            </a:r>
            <a:r>
              <a:rPr lang="es-CL" sz="700" dirty="0" err="1"/>
              <a:t>Lenton</a:t>
            </a:r>
            <a:r>
              <a:rPr lang="es-CL" sz="700" dirty="0"/>
              <a:t>, T. M., </a:t>
            </a:r>
            <a:r>
              <a:rPr lang="es-CL" sz="700" dirty="0" err="1"/>
              <a:t>Folke</a:t>
            </a:r>
            <a:r>
              <a:rPr lang="es-CL" sz="700" dirty="0"/>
              <a:t>, C., </a:t>
            </a:r>
            <a:r>
              <a:rPr lang="es-CL" sz="700" dirty="0" err="1"/>
              <a:t>Liverman</a:t>
            </a:r>
            <a:r>
              <a:rPr lang="es-CL" sz="700" dirty="0"/>
              <a:t>, D., </a:t>
            </a:r>
            <a:r>
              <a:rPr lang="es-CL" sz="700" dirty="0" err="1"/>
              <a:t>Summerhayes</a:t>
            </a:r>
            <a:r>
              <a:rPr lang="es-CL" sz="700" dirty="0"/>
              <a:t>, C. P., </a:t>
            </a:r>
            <a:r>
              <a:rPr lang="es-CL" sz="700" dirty="0" err="1"/>
              <a:t>Barnosky</a:t>
            </a:r>
            <a:r>
              <a:rPr lang="es-CL" sz="700" dirty="0"/>
              <a:t>, A. D., Cornell, S. E., </a:t>
            </a:r>
            <a:r>
              <a:rPr lang="es-CL" sz="700" dirty="0" err="1"/>
              <a:t>Crucifix</a:t>
            </a:r>
            <a:r>
              <a:rPr lang="es-CL" sz="700" dirty="0"/>
              <a:t>, M., </a:t>
            </a:r>
            <a:r>
              <a:rPr lang="es-CL" sz="700" dirty="0" err="1"/>
              <a:t>Donges</a:t>
            </a:r>
            <a:r>
              <a:rPr lang="es-CL" sz="700" dirty="0"/>
              <a:t>, J. F., </a:t>
            </a:r>
            <a:r>
              <a:rPr lang="es-CL" sz="700" dirty="0" err="1"/>
              <a:t>Fetzer</a:t>
            </a:r>
            <a:r>
              <a:rPr lang="es-CL" sz="700" dirty="0"/>
              <a:t>, I., </a:t>
            </a:r>
            <a:r>
              <a:rPr lang="es-CL" sz="700" dirty="0" err="1"/>
              <a:t>Lade</a:t>
            </a:r>
            <a:r>
              <a:rPr lang="es-CL" sz="700" dirty="0"/>
              <a:t>, S. J., Scheffer, M., </a:t>
            </a:r>
            <a:r>
              <a:rPr lang="es-CL" sz="700" dirty="0" err="1"/>
              <a:t>Winkelmann</a:t>
            </a:r>
            <a:r>
              <a:rPr lang="es-CL" sz="700" dirty="0"/>
              <a:t>, R., &amp; </a:t>
            </a:r>
            <a:r>
              <a:rPr lang="es-CL" sz="700" dirty="0" err="1"/>
              <a:t>Schellnhuber</a:t>
            </a:r>
            <a:r>
              <a:rPr lang="es-CL" sz="700" dirty="0"/>
              <a:t>, H. J. (2018). </a:t>
            </a:r>
            <a:r>
              <a:rPr lang="es-CL" sz="700" dirty="0" err="1"/>
              <a:t>Trajectories</a:t>
            </a:r>
            <a:r>
              <a:rPr lang="es-CL" sz="700" dirty="0"/>
              <a:t> </a:t>
            </a:r>
            <a:r>
              <a:rPr lang="es-CL" sz="700" dirty="0" err="1"/>
              <a:t>of</a:t>
            </a:r>
            <a:r>
              <a:rPr lang="es-CL" sz="700" dirty="0"/>
              <a:t> </a:t>
            </a:r>
            <a:r>
              <a:rPr lang="es-CL" sz="700" dirty="0" err="1"/>
              <a:t>the</a:t>
            </a:r>
            <a:r>
              <a:rPr lang="es-CL" sz="700" dirty="0"/>
              <a:t> </a:t>
            </a:r>
            <a:r>
              <a:rPr lang="es-CL" sz="700" dirty="0" err="1"/>
              <a:t>Earth</a:t>
            </a:r>
            <a:r>
              <a:rPr lang="es-CL" sz="700" dirty="0"/>
              <a:t> </a:t>
            </a:r>
            <a:r>
              <a:rPr lang="es-CL" sz="700" dirty="0" err="1"/>
              <a:t>System</a:t>
            </a:r>
            <a:r>
              <a:rPr lang="es-CL" sz="700" dirty="0"/>
              <a:t> in </a:t>
            </a:r>
            <a:r>
              <a:rPr lang="es-CL" sz="700" dirty="0" err="1"/>
              <a:t>the</a:t>
            </a:r>
            <a:r>
              <a:rPr lang="es-CL" sz="700" dirty="0"/>
              <a:t> </a:t>
            </a:r>
            <a:r>
              <a:rPr lang="es-CL" sz="700" dirty="0" err="1"/>
              <a:t>Anthropocene</a:t>
            </a:r>
            <a:r>
              <a:rPr lang="es-CL" sz="700" dirty="0"/>
              <a:t>. In </a:t>
            </a:r>
            <a:r>
              <a:rPr lang="es-CL" sz="700" i="1" dirty="0" err="1"/>
              <a:t>Proceedings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the</a:t>
            </a:r>
            <a:r>
              <a:rPr lang="es-CL" sz="700" i="1" dirty="0"/>
              <a:t> </a:t>
            </a:r>
            <a:r>
              <a:rPr lang="es-CL" sz="700" i="1" dirty="0" err="1"/>
              <a:t>National</a:t>
            </a:r>
            <a:r>
              <a:rPr lang="es-CL" sz="700" i="1" dirty="0"/>
              <a:t> </a:t>
            </a:r>
            <a:r>
              <a:rPr lang="es-CL" sz="700" i="1" dirty="0" err="1"/>
              <a:t>Academy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Sciences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the</a:t>
            </a:r>
            <a:r>
              <a:rPr lang="es-CL" sz="700" i="1" dirty="0"/>
              <a:t> </a:t>
            </a:r>
            <a:r>
              <a:rPr lang="es-CL" sz="700" i="1" dirty="0" err="1"/>
              <a:t>United</a:t>
            </a:r>
            <a:r>
              <a:rPr lang="es-CL" sz="700" i="1" dirty="0"/>
              <a:t> </a:t>
            </a:r>
            <a:r>
              <a:rPr lang="es-CL" sz="700" i="1" dirty="0" err="1"/>
              <a:t>States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America</a:t>
            </a:r>
            <a:r>
              <a:rPr lang="es-CL" sz="700" dirty="0"/>
              <a:t> (Vol. 115, </a:t>
            </a:r>
            <a:r>
              <a:rPr lang="es-CL" sz="700" dirty="0" err="1"/>
              <a:t>Issue</a:t>
            </a:r>
            <a:r>
              <a:rPr lang="es-CL" sz="700" dirty="0"/>
              <a:t> 33). https://doi.org/10.1073/pnas.1810141115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estable de la Tierra</a:t>
            </a:r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actividad humana hoy se compara en potencial transformador con otros fenómenos geológicos que le han dado forma a los sistemas planetarios que conocemos.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 el tiempo, corremos el riesgo de empujar estos sistemas planetarios a un estado inestable que derive luego a un nuevo estado lejos del ciclo glaciar recurrente del planeta.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712150"/>
            <a:ext cx="5719500" cy="37915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D770CC-DECA-63CF-3C86-ACCA3154B02B}"/>
              </a:ext>
            </a:extLst>
          </p:cNvPr>
          <p:cNvSpPr txBox="1"/>
          <p:nvPr/>
        </p:nvSpPr>
        <p:spPr>
          <a:xfrm>
            <a:off x="-12700" y="4728002"/>
            <a:ext cx="9156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dirty="0"/>
              <a:t>Fuente: </a:t>
            </a:r>
            <a:r>
              <a:rPr lang="es-CL" sz="700" dirty="0" err="1"/>
              <a:t>Steffen</a:t>
            </a:r>
            <a:r>
              <a:rPr lang="es-CL" sz="700" dirty="0"/>
              <a:t>, W., </a:t>
            </a:r>
            <a:r>
              <a:rPr lang="es-CL" sz="700" dirty="0" err="1"/>
              <a:t>Rockström</a:t>
            </a:r>
            <a:r>
              <a:rPr lang="es-CL" sz="700" dirty="0"/>
              <a:t>, J., Richardson, K., </a:t>
            </a:r>
            <a:r>
              <a:rPr lang="es-CL" sz="700" dirty="0" err="1"/>
              <a:t>Lenton</a:t>
            </a:r>
            <a:r>
              <a:rPr lang="es-CL" sz="700" dirty="0"/>
              <a:t>, T. M., </a:t>
            </a:r>
            <a:r>
              <a:rPr lang="es-CL" sz="700" dirty="0" err="1"/>
              <a:t>Folke</a:t>
            </a:r>
            <a:r>
              <a:rPr lang="es-CL" sz="700" dirty="0"/>
              <a:t>, C., </a:t>
            </a:r>
            <a:r>
              <a:rPr lang="es-CL" sz="700" dirty="0" err="1"/>
              <a:t>Liverman</a:t>
            </a:r>
            <a:r>
              <a:rPr lang="es-CL" sz="700" dirty="0"/>
              <a:t>, D., </a:t>
            </a:r>
            <a:r>
              <a:rPr lang="es-CL" sz="700" dirty="0" err="1"/>
              <a:t>Summerhayes</a:t>
            </a:r>
            <a:r>
              <a:rPr lang="es-CL" sz="700" dirty="0"/>
              <a:t>, C. P., </a:t>
            </a:r>
            <a:r>
              <a:rPr lang="es-CL" sz="700" dirty="0" err="1"/>
              <a:t>Barnosky</a:t>
            </a:r>
            <a:r>
              <a:rPr lang="es-CL" sz="700" dirty="0"/>
              <a:t>, A. D., Cornell, S. E., </a:t>
            </a:r>
            <a:r>
              <a:rPr lang="es-CL" sz="700" dirty="0" err="1"/>
              <a:t>Crucifix</a:t>
            </a:r>
            <a:r>
              <a:rPr lang="es-CL" sz="700" dirty="0"/>
              <a:t>, M., </a:t>
            </a:r>
            <a:r>
              <a:rPr lang="es-CL" sz="700" dirty="0" err="1"/>
              <a:t>Donges</a:t>
            </a:r>
            <a:r>
              <a:rPr lang="es-CL" sz="700" dirty="0"/>
              <a:t>, J. F., </a:t>
            </a:r>
            <a:r>
              <a:rPr lang="es-CL" sz="700" dirty="0" err="1"/>
              <a:t>Fetzer</a:t>
            </a:r>
            <a:r>
              <a:rPr lang="es-CL" sz="700" dirty="0"/>
              <a:t>, I., </a:t>
            </a:r>
            <a:r>
              <a:rPr lang="es-CL" sz="700" dirty="0" err="1"/>
              <a:t>Lade</a:t>
            </a:r>
            <a:r>
              <a:rPr lang="es-CL" sz="700" dirty="0"/>
              <a:t>, S. J., Scheffer, M., </a:t>
            </a:r>
            <a:r>
              <a:rPr lang="es-CL" sz="700" dirty="0" err="1"/>
              <a:t>Winkelmann</a:t>
            </a:r>
            <a:r>
              <a:rPr lang="es-CL" sz="700" dirty="0"/>
              <a:t>, R., &amp; </a:t>
            </a:r>
            <a:r>
              <a:rPr lang="es-CL" sz="700" dirty="0" err="1"/>
              <a:t>Schellnhuber</a:t>
            </a:r>
            <a:r>
              <a:rPr lang="es-CL" sz="700" dirty="0"/>
              <a:t>, H. J. (2018). </a:t>
            </a:r>
            <a:r>
              <a:rPr lang="es-CL" sz="700" dirty="0" err="1"/>
              <a:t>Trajectories</a:t>
            </a:r>
            <a:r>
              <a:rPr lang="es-CL" sz="700" dirty="0"/>
              <a:t> </a:t>
            </a:r>
            <a:r>
              <a:rPr lang="es-CL" sz="700" dirty="0" err="1"/>
              <a:t>of</a:t>
            </a:r>
            <a:r>
              <a:rPr lang="es-CL" sz="700" dirty="0"/>
              <a:t> </a:t>
            </a:r>
            <a:r>
              <a:rPr lang="es-CL" sz="700" dirty="0" err="1"/>
              <a:t>the</a:t>
            </a:r>
            <a:r>
              <a:rPr lang="es-CL" sz="700" dirty="0"/>
              <a:t> </a:t>
            </a:r>
            <a:r>
              <a:rPr lang="es-CL" sz="700" dirty="0" err="1"/>
              <a:t>Earth</a:t>
            </a:r>
            <a:r>
              <a:rPr lang="es-CL" sz="700" dirty="0"/>
              <a:t> </a:t>
            </a:r>
            <a:r>
              <a:rPr lang="es-CL" sz="700" dirty="0" err="1"/>
              <a:t>System</a:t>
            </a:r>
            <a:r>
              <a:rPr lang="es-CL" sz="700" dirty="0"/>
              <a:t> in </a:t>
            </a:r>
            <a:r>
              <a:rPr lang="es-CL" sz="700" dirty="0" err="1"/>
              <a:t>the</a:t>
            </a:r>
            <a:r>
              <a:rPr lang="es-CL" sz="700" dirty="0"/>
              <a:t> </a:t>
            </a:r>
            <a:r>
              <a:rPr lang="es-CL" sz="700" dirty="0" err="1"/>
              <a:t>Anthropocene</a:t>
            </a:r>
            <a:r>
              <a:rPr lang="es-CL" sz="700" dirty="0"/>
              <a:t>. In </a:t>
            </a:r>
            <a:r>
              <a:rPr lang="es-CL" sz="700" i="1" dirty="0" err="1"/>
              <a:t>Proceedings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the</a:t>
            </a:r>
            <a:r>
              <a:rPr lang="es-CL" sz="700" i="1" dirty="0"/>
              <a:t> </a:t>
            </a:r>
            <a:r>
              <a:rPr lang="es-CL" sz="700" i="1" dirty="0" err="1"/>
              <a:t>National</a:t>
            </a:r>
            <a:r>
              <a:rPr lang="es-CL" sz="700" i="1" dirty="0"/>
              <a:t> </a:t>
            </a:r>
            <a:r>
              <a:rPr lang="es-CL" sz="700" i="1" dirty="0" err="1"/>
              <a:t>Academy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Sciences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the</a:t>
            </a:r>
            <a:r>
              <a:rPr lang="es-CL" sz="700" i="1" dirty="0"/>
              <a:t> </a:t>
            </a:r>
            <a:r>
              <a:rPr lang="es-CL" sz="700" i="1" dirty="0" err="1"/>
              <a:t>United</a:t>
            </a:r>
            <a:r>
              <a:rPr lang="es-CL" sz="700" i="1" dirty="0"/>
              <a:t> </a:t>
            </a:r>
            <a:r>
              <a:rPr lang="es-CL" sz="700" i="1" dirty="0" err="1"/>
              <a:t>States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America</a:t>
            </a:r>
            <a:r>
              <a:rPr lang="es-CL" sz="700" dirty="0"/>
              <a:t> (Vol. 115, </a:t>
            </a:r>
            <a:r>
              <a:rPr lang="es-CL" sz="700" dirty="0" err="1"/>
              <a:t>Issue</a:t>
            </a:r>
            <a:r>
              <a:rPr lang="es-CL" sz="700" dirty="0"/>
              <a:t> 33). https://doi.org/10.1073/pnas.1810141115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2°C Efecto Dominó</a:t>
            </a:r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 han determinado algunos efectos de retroalimentación que podrían reforzarse fuera de control, de alcanzar temperaturas sobre los 1.5°C – 2°C.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694250"/>
            <a:ext cx="5719500" cy="3755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Retroalimentación</a:t>
            </a:r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Existen dentro de los sistemas planetarios, reacciones en sentidos contrarios que buscan equilibrar (feedback negativo) y otras reacciones en el mismo sentido que buscan reforzar (feedbacks positivos)</a:t>
            </a:r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746163"/>
            <a:ext cx="5719501" cy="3651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Retroalimentaciones que pueden acelerar el cambio climático</a:t>
            </a:r>
            <a:endParaRPr/>
          </a:p>
        </p:txBody>
      </p:sp>
      <p:graphicFrame>
        <p:nvGraphicFramePr>
          <p:cNvPr id="239" name="Google Shape;239;p40"/>
          <p:cNvGraphicFramePr/>
          <p:nvPr/>
        </p:nvGraphicFramePr>
        <p:xfrm>
          <a:off x="182650" y="1173550"/>
          <a:ext cx="8610600" cy="3654535"/>
        </p:xfrm>
        <a:graphic>
          <a:graphicData uri="http://schemas.openxmlformats.org/drawingml/2006/table">
            <a:tbl>
              <a:tblPr>
                <a:noFill/>
                <a:tableStyleId>{6864EB87-B1BD-4638-9AF5-E63E6F56C64D}</a:tableStyleId>
              </a:tblPr>
              <a:tblGrid>
                <a:gridCol w="456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FFFF"/>
                          </a:solidFill>
                        </a:rPr>
                        <a:t>Feedback</a:t>
                      </a:r>
                      <a:endParaRPr sz="15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FFFF"/>
                          </a:solidFill>
                        </a:rPr>
                        <a:t>Impacto al año 2100 (en °C estimados para un calentamiento de aprox 2°C adicionales sólo producto del feedback)</a:t>
                      </a:r>
                      <a:endParaRPr sz="15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Derretimiento del permafrost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Debilitación de los sumideros de carbono (tierra y océano)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Aumento en la respiración bacteriana en el océano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Muerte regresiva del bosque amazónico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Muerte regresiva del bosque Boreal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Total</a:t>
                      </a:r>
                      <a:endParaRPr sz="1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0.47</a:t>
                      </a:r>
                      <a:endParaRPr sz="15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planetarios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Tipping Points</a:t>
            </a:r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Existen dentro de los sistemas planetarios, reacciones en sentidos contrarios que buscan equilibrar (feedback negativo) y otras reacciones en el miA medida que sube la temperatura, otros sistemas planetarios se ven afectados, los que de a poco van cediendo frente a cambios cada vez más fuertes en la temperatura y la concentración de dióxido de carbono presente en la atmósfera y capturada en los océanos.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Estos se conocen como Tipping Points</a:t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731313"/>
            <a:ext cx="5719501" cy="3680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304D1F-35A4-C095-E957-4792E128810D}"/>
              </a:ext>
            </a:extLst>
          </p:cNvPr>
          <p:cNvSpPr txBox="1"/>
          <p:nvPr/>
        </p:nvSpPr>
        <p:spPr>
          <a:xfrm>
            <a:off x="-12700" y="4728002"/>
            <a:ext cx="9156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dirty="0"/>
              <a:t>Fuente: </a:t>
            </a:r>
            <a:r>
              <a:rPr lang="es-CL" sz="700" dirty="0" err="1"/>
              <a:t>Steffen</a:t>
            </a:r>
            <a:r>
              <a:rPr lang="es-CL" sz="700" dirty="0"/>
              <a:t>, W., </a:t>
            </a:r>
            <a:r>
              <a:rPr lang="es-CL" sz="700" dirty="0" err="1"/>
              <a:t>Rockström</a:t>
            </a:r>
            <a:r>
              <a:rPr lang="es-CL" sz="700" dirty="0"/>
              <a:t>, J., Richardson, K., </a:t>
            </a:r>
            <a:r>
              <a:rPr lang="es-CL" sz="700" dirty="0" err="1"/>
              <a:t>Lenton</a:t>
            </a:r>
            <a:r>
              <a:rPr lang="es-CL" sz="700" dirty="0"/>
              <a:t>, T. M., </a:t>
            </a:r>
            <a:r>
              <a:rPr lang="es-CL" sz="700" dirty="0" err="1"/>
              <a:t>Folke</a:t>
            </a:r>
            <a:r>
              <a:rPr lang="es-CL" sz="700" dirty="0"/>
              <a:t>, C., </a:t>
            </a:r>
            <a:r>
              <a:rPr lang="es-CL" sz="700" dirty="0" err="1"/>
              <a:t>Liverman</a:t>
            </a:r>
            <a:r>
              <a:rPr lang="es-CL" sz="700" dirty="0"/>
              <a:t>, D., </a:t>
            </a:r>
            <a:r>
              <a:rPr lang="es-CL" sz="700" dirty="0" err="1"/>
              <a:t>Summerhayes</a:t>
            </a:r>
            <a:r>
              <a:rPr lang="es-CL" sz="700" dirty="0"/>
              <a:t>, C. P., </a:t>
            </a:r>
            <a:r>
              <a:rPr lang="es-CL" sz="700" dirty="0" err="1"/>
              <a:t>Barnosky</a:t>
            </a:r>
            <a:r>
              <a:rPr lang="es-CL" sz="700" dirty="0"/>
              <a:t>, A. D., Cornell, S. E., </a:t>
            </a:r>
            <a:r>
              <a:rPr lang="es-CL" sz="700" dirty="0" err="1"/>
              <a:t>Crucifix</a:t>
            </a:r>
            <a:r>
              <a:rPr lang="es-CL" sz="700" dirty="0"/>
              <a:t>, M., </a:t>
            </a:r>
            <a:r>
              <a:rPr lang="es-CL" sz="700" dirty="0" err="1"/>
              <a:t>Donges</a:t>
            </a:r>
            <a:r>
              <a:rPr lang="es-CL" sz="700" dirty="0"/>
              <a:t>, J. F., </a:t>
            </a:r>
            <a:r>
              <a:rPr lang="es-CL" sz="700" dirty="0" err="1"/>
              <a:t>Fetzer</a:t>
            </a:r>
            <a:r>
              <a:rPr lang="es-CL" sz="700" dirty="0"/>
              <a:t>, I., </a:t>
            </a:r>
            <a:r>
              <a:rPr lang="es-CL" sz="700" dirty="0" err="1"/>
              <a:t>Lade</a:t>
            </a:r>
            <a:r>
              <a:rPr lang="es-CL" sz="700" dirty="0"/>
              <a:t>, S. J., Scheffer, M., </a:t>
            </a:r>
            <a:r>
              <a:rPr lang="es-CL" sz="700" dirty="0" err="1"/>
              <a:t>Winkelmann</a:t>
            </a:r>
            <a:r>
              <a:rPr lang="es-CL" sz="700" dirty="0"/>
              <a:t>, R., &amp; </a:t>
            </a:r>
            <a:r>
              <a:rPr lang="es-CL" sz="700" dirty="0" err="1"/>
              <a:t>Schellnhuber</a:t>
            </a:r>
            <a:r>
              <a:rPr lang="es-CL" sz="700" dirty="0"/>
              <a:t>, H. J. (2018). </a:t>
            </a:r>
            <a:r>
              <a:rPr lang="es-CL" sz="700" dirty="0" err="1"/>
              <a:t>Trajectories</a:t>
            </a:r>
            <a:r>
              <a:rPr lang="es-CL" sz="700" dirty="0"/>
              <a:t> </a:t>
            </a:r>
            <a:r>
              <a:rPr lang="es-CL" sz="700" dirty="0" err="1"/>
              <a:t>of</a:t>
            </a:r>
            <a:r>
              <a:rPr lang="es-CL" sz="700" dirty="0"/>
              <a:t> </a:t>
            </a:r>
            <a:r>
              <a:rPr lang="es-CL" sz="700" dirty="0" err="1"/>
              <a:t>the</a:t>
            </a:r>
            <a:r>
              <a:rPr lang="es-CL" sz="700" dirty="0"/>
              <a:t> </a:t>
            </a:r>
            <a:r>
              <a:rPr lang="es-CL" sz="700" dirty="0" err="1"/>
              <a:t>Earth</a:t>
            </a:r>
            <a:r>
              <a:rPr lang="es-CL" sz="700" dirty="0"/>
              <a:t> </a:t>
            </a:r>
            <a:r>
              <a:rPr lang="es-CL" sz="700" dirty="0" err="1"/>
              <a:t>System</a:t>
            </a:r>
            <a:r>
              <a:rPr lang="es-CL" sz="700" dirty="0"/>
              <a:t> in </a:t>
            </a:r>
            <a:r>
              <a:rPr lang="es-CL" sz="700" dirty="0" err="1"/>
              <a:t>the</a:t>
            </a:r>
            <a:r>
              <a:rPr lang="es-CL" sz="700" dirty="0"/>
              <a:t> </a:t>
            </a:r>
            <a:r>
              <a:rPr lang="es-CL" sz="700" dirty="0" err="1"/>
              <a:t>Anthropocene</a:t>
            </a:r>
            <a:r>
              <a:rPr lang="es-CL" sz="700" dirty="0"/>
              <a:t>. In </a:t>
            </a:r>
            <a:r>
              <a:rPr lang="es-CL" sz="700" i="1" dirty="0" err="1"/>
              <a:t>Proceedings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the</a:t>
            </a:r>
            <a:r>
              <a:rPr lang="es-CL" sz="700" i="1" dirty="0"/>
              <a:t> </a:t>
            </a:r>
            <a:r>
              <a:rPr lang="es-CL" sz="700" i="1" dirty="0" err="1"/>
              <a:t>National</a:t>
            </a:r>
            <a:r>
              <a:rPr lang="es-CL" sz="700" i="1" dirty="0"/>
              <a:t> </a:t>
            </a:r>
            <a:r>
              <a:rPr lang="es-CL" sz="700" i="1" dirty="0" err="1"/>
              <a:t>Academy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Sciences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the</a:t>
            </a:r>
            <a:r>
              <a:rPr lang="es-CL" sz="700" i="1" dirty="0"/>
              <a:t> </a:t>
            </a:r>
            <a:r>
              <a:rPr lang="es-CL" sz="700" i="1" dirty="0" err="1"/>
              <a:t>United</a:t>
            </a:r>
            <a:r>
              <a:rPr lang="es-CL" sz="700" i="1" dirty="0"/>
              <a:t> </a:t>
            </a:r>
            <a:r>
              <a:rPr lang="es-CL" sz="700" i="1" dirty="0" err="1"/>
              <a:t>States</a:t>
            </a:r>
            <a:r>
              <a:rPr lang="es-CL" sz="700" i="1" dirty="0"/>
              <a:t> </a:t>
            </a:r>
            <a:r>
              <a:rPr lang="es-CL" sz="700" i="1" dirty="0" err="1"/>
              <a:t>of</a:t>
            </a:r>
            <a:r>
              <a:rPr lang="es-CL" sz="700" i="1" dirty="0"/>
              <a:t> </a:t>
            </a:r>
            <a:r>
              <a:rPr lang="es-CL" sz="700" i="1" dirty="0" err="1"/>
              <a:t>America</a:t>
            </a:r>
            <a:r>
              <a:rPr lang="es-CL" sz="700" dirty="0"/>
              <a:t> (Vol. 115, </a:t>
            </a:r>
            <a:r>
              <a:rPr lang="es-CL" sz="700" dirty="0" err="1"/>
              <a:t>Issue</a:t>
            </a:r>
            <a:r>
              <a:rPr lang="es-CL" sz="700" dirty="0"/>
              <a:t> 33). https://doi.org/10.1073/pnas.1810141115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insights de la última década</a:t>
            </a:r>
            <a:endParaRPr/>
          </a:p>
        </p:txBody>
      </p:sp>
      <p:sp>
        <p:nvSpPr>
          <p:cNvPr id="252" name="Google Shape;252;p4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 sensibilidad del clima y su predictibilidad se entienden mejor</a:t>
            </a:r>
            <a:endParaRPr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Las emisiones GEI del permafrost serán más grandes que lo anticipado</a:t>
            </a:r>
            <a:endParaRPr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Absorción y sumideros de carbono, su potencial y sus límites</a:t>
            </a:r>
            <a:endParaRPr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El cambio climático profundizará la crisis hídrica</a:t>
            </a:r>
            <a:endParaRPr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El cambio climático puede afectar fuertemente nuestra salud mental</a:t>
            </a:r>
            <a:endParaRPr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Varios gobiernos están perdiendo la oportunidad de usar fondos de recuperación del COVID-19 para la descarbonización</a:t>
            </a:r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342900" lvl="0" indent="-4000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	La pandemia demostró la necesidad de un nuevo acuerdo social más justo y eco-amigable</a:t>
            </a:r>
            <a:endParaRPr/>
          </a:p>
          <a:p>
            <a:pPr marL="342900" lvl="0" indent="-4000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	Los estímulos económicos enfocados sólo en crecimiento pondrían en peligro el Acuerdo de París</a:t>
            </a:r>
            <a:endParaRPr/>
          </a:p>
          <a:p>
            <a:pPr marL="342900" lvl="0" indent="-4000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	El acceso a la energía es fundamental para una transición sustentable, especialmente en áreas urbanas</a:t>
            </a:r>
            <a:endParaRPr/>
          </a:p>
          <a:p>
            <a:pPr marL="342900" lvl="0" indent="-4000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	Protección legal basada en derechos es esencial para la acción climática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Límites Planetarios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9 Límites Que Mantienen a La Tierra en Equilibrio</a:t>
            </a:r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160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Esta era geológica con temperaturas predecibles fue bautizada como Holoceno y le permitió a la humanidad desarrollar la agricultura, domesticar animales y básicamente crear el mundo moderno actual.</a:t>
            </a: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dirty="0"/>
              <a:t>Sin embargo, en ese proceso también extinguimos especies y dañamos ecosistemas, contaminamos el aire, el agua y el suelo, y desatamos la crisis del cambio climático.</a:t>
            </a: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dirty="0"/>
              <a:t>En otras palabras, forzamos el ingreso al Antropoceno, la actual era geológica donde los humanos somos los principales responsables de los cambios en el planeta.</a:t>
            </a:r>
            <a:endParaRPr sz="1300" dirty="0"/>
          </a:p>
        </p:txBody>
      </p:sp>
      <p:pic>
        <p:nvPicPr>
          <p:cNvPr id="265" name="Google Shape;265;p44"/>
          <p:cNvPicPr preferRelativeResize="0"/>
          <p:nvPr/>
        </p:nvPicPr>
        <p:blipFill rotWithShape="1">
          <a:blip r:embed="rId3">
            <a:alphaModFix/>
          </a:blip>
          <a:srcRect t="7791"/>
          <a:stretch/>
        </p:blipFill>
        <p:spPr>
          <a:xfrm>
            <a:off x="5848675" y="1228675"/>
            <a:ext cx="2983637" cy="334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C132A8-E510-8C48-0475-4726AB91AB1A}"/>
              </a:ext>
            </a:extLst>
          </p:cNvPr>
          <p:cNvSpPr txBox="1"/>
          <p:nvPr/>
        </p:nvSpPr>
        <p:spPr>
          <a:xfrm>
            <a:off x="-12700" y="4835723"/>
            <a:ext cx="915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dirty="0"/>
              <a:t>Fuente: </a:t>
            </a:r>
            <a:r>
              <a:rPr lang="en-GB" sz="700" dirty="0"/>
              <a:t>Steffen, W., </a:t>
            </a:r>
            <a:r>
              <a:rPr lang="en-GB" sz="700" dirty="0" err="1"/>
              <a:t>Grinevald</a:t>
            </a:r>
            <a:r>
              <a:rPr lang="en-GB" sz="700" dirty="0"/>
              <a:t>, J., </a:t>
            </a:r>
            <a:r>
              <a:rPr lang="en-GB" sz="700" dirty="0" err="1"/>
              <a:t>Crutzen</a:t>
            </a:r>
            <a:r>
              <a:rPr lang="en-GB" sz="700" dirty="0"/>
              <a:t>, P., &amp; </a:t>
            </a:r>
            <a:r>
              <a:rPr lang="en-GB" sz="700" dirty="0" err="1"/>
              <a:t>Mcneill</a:t>
            </a:r>
            <a:r>
              <a:rPr lang="en-GB" sz="700" dirty="0"/>
              <a:t>, J. (2011). The </a:t>
            </a:r>
            <a:r>
              <a:rPr lang="en-GB" sz="700" dirty="0" err="1"/>
              <a:t>anthropocene</a:t>
            </a:r>
            <a:r>
              <a:rPr lang="en-GB" sz="700" dirty="0"/>
              <a:t>: Conceptual and historical perspectives. In </a:t>
            </a:r>
            <a:r>
              <a:rPr lang="en-GB" sz="700" i="1" dirty="0"/>
              <a:t>Philosophical Transactions of the Royal Society A: Mathematical, Physical and Engineering Sciences</a:t>
            </a:r>
            <a:r>
              <a:rPr lang="en-GB" sz="700" dirty="0"/>
              <a:t> (Vol. 369, Issue 1938). https://doi.org/10.1098/rsta.2010.0327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Servicios Ecosistémicos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A0AF8-4DCB-110E-3295-F3EED635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52" y="60324"/>
            <a:ext cx="8221895" cy="468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1B749-DF49-0F4C-AD1E-E616845231BB}"/>
              </a:ext>
            </a:extLst>
          </p:cNvPr>
          <p:cNvSpPr txBox="1"/>
          <p:nvPr/>
        </p:nvSpPr>
        <p:spPr>
          <a:xfrm>
            <a:off x="-12700" y="4835723"/>
            <a:ext cx="915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dirty="0"/>
              <a:t>Fuente: </a:t>
            </a:r>
            <a:r>
              <a:rPr lang="en-GB" sz="700" dirty="0"/>
              <a:t>Costanza, R., de Groot, R., </a:t>
            </a:r>
            <a:r>
              <a:rPr lang="en-GB" sz="700" dirty="0" err="1"/>
              <a:t>Braat</a:t>
            </a:r>
            <a:r>
              <a:rPr lang="en-GB" sz="700" dirty="0"/>
              <a:t>, L., </a:t>
            </a:r>
            <a:r>
              <a:rPr lang="en-GB" sz="700" dirty="0" err="1"/>
              <a:t>Kubiszewski</a:t>
            </a:r>
            <a:r>
              <a:rPr lang="en-GB" sz="700" dirty="0"/>
              <a:t>, I., Fioramonti, L., Sutton, P., Farber, S., &amp; Grasso, M. (2017). Twenty years of ecosystem services: How far have we come and how far do we still need to go? </a:t>
            </a:r>
            <a:r>
              <a:rPr lang="en-GB" sz="700" i="1" dirty="0"/>
              <a:t>Ecosystem Services</a:t>
            </a:r>
            <a:r>
              <a:rPr lang="en-GB" sz="700" dirty="0"/>
              <a:t>, </a:t>
            </a:r>
            <a:r>
              <a:rPr lang="en-GB" sz="700" i="1" dirty="0"/>
              <a:t>28</a:t>
            </a:r>
            <a:r>
              <a:rPr lang="en-GB" sz="700" dirty="0"/>
              <a:t>, 1–16. https://doi.org/10.1016/j.ecoser.2017.09.008</a:t>
            </a:r>
          </a:p>
        </p:txBody>
      </p:sp>
    </p:spTree>
    <p:extLst>
      <p:ext uri="{BB962C8B-B14F-4D97-AF65-F5344CB8AC3E}">
        <p14:creationId xmlns:p14="http://schemas.microsoft.com/office/powerpoint/2010/main" val="65513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ypes of ecosystem services or benefits from nature. Adapted from WWF... |  Download Scientific Diagram">
            <a:extLst>
              <a:ext uri="{FF2B5EF4-FFF2-40B4-BE49-F238E27FC236}">
                <a16:creationId xmlns:a16="http://schemas.microsoft.com/office/drawing/2014/main" id="{4D1E68D7-4F9B-6EBF-3F7A-3B5A2A5C9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0"/>
            <a:ext cx="52800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888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Protectoría Planetaria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E8248-61CE-2E9B-1253-3902A65E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4" y="-1"/>
            <a:ext cx="8186411" cy="4835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3B9A0-8BC3-DE5E-5435-26228EE9B1BF}"/>
              </a:ext>
            </a:extLst>
          </p:cNvPr>
          <p:cNvSpPr txBox="1"/>
          <p:nvPr/>
        </p:nvSpPr>
        <p:spPr>
          <a:xfrm>
            <a:off x="-12700" y="4835723"/>
            <a:ext cx="915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dirty="0"/>
              <a:t>Fuente: </a:t>
            </a:r>
            <a:r>
              <a:rPr lang="es-CL" sz="700" dirty="0" err="1"/>
              <a:t>Steffen</a:t>
            </a:r>
            <a:r>
              <a:rPr lang="es-CL" sz="700" dirty="0"/>
              <a:t>, W., </a:t>
            </a:r>
            <a:r>
              <a:rPr lang="es-CL" sz="700" dirty="0" err="1"/>
              <a:t>Persson</a:t>
            </a:r>
            <a:r>
              <a:rPr lang="es-CL" sz="700" dirty="0"/>
              <a:t>, Å., </a:t>
            </a:r>
            <a:r>
              <a:rPr lang="es-CL" sz="700" dirty="0" err="1"/>
              <a:t>Deutsch</a:t>
            </a:r>
            <a:r>
              <a:rPr lang="es-CL" sz="700" dirty="0"/>
              <a:t>, L., </a:t>
            </a:r>
            <a:r>
              <a:rPr lang="es-CL" sz="700" dirty="0" err="1"/>
              <a:t>Zalasiewicz</a:t>
            </a:r>
            <a:r>
              <a:rPr lang="es-CL" sz="700" dirty="0"/>
              <a:t>, J., Williams, M., Richardson, K., </a:t>
            </a:r>
            <a:r>
              <a:rPr lang="es-CL" sz="700" dirty="0" err="1"/>
              <a:t>Crumley</a:t>
            </a:r>
            <a:r>
              <a:rPr lang="es-CL" sz="700" dirty="0"/>
              <a:t>, C., Crutzen, P., </a:t>
            </a:r>
            <a:r>
              <a:rPr lang="es-CL" sz="700" dirty="0" err="1"/>
              <a:t>Folke</a:t>
            </a:r>
            <a:r>
              <a:rPr lang="es-CL" sz="700" dirty="0"/>
              <a:t>, C., Gordon, L., Molina, M., </a:t>
            </a:r>
            <a:r>
              <a:rPr lang="es-CL" sz="700" dirty="0" err="1"/>
              <a:t>Ramanathan</a:t>
            </a:r>
            <a:r>
              <a:rPr lang="es-CL" sz="700" dirty="0"/>
              <a:t>, V., </a:t>
            </a:r>
            <a:r>
              <a:rPr lang="es-CL" sz="700" dirty="0" err="1"/>
              <a:t>Rockström</a:t>
            </a:r>
            <a:r>
              <a:rPr lang="es-CL" sz="700" dirty="0"/>
              <a:t>, J., Scheffer, M., </a:t>
            </a:r>
            <a:r>
              <a:rPr lang="es-CL" sz="700" dirty="0" err="1"/>
              <a:t>Schellnhuber</a:t>
            </a:r>
            <a:r>
              <a:rPr lang="es-CL" sz="700" dirty="0"/>
              <a:t>, H. J., &amp; </a:t>
            </a:r>
            <a:r>
              <a:rPr lang="es-CL" sz="700" dirty="0" err="1"/>
              <a:t>Svedin</a:t>
            </a:r>
            <a:r>
              <a:rPr lang="es-CL" sz="700" dirty="0"/>
              <a:t>, U. (2011). The </a:t>
            </a:r>
            <a:r>
              <a:rPr lang="es-CL" sz="700" dirty="0" err="1"/>
              <a:t>anthropocene</a:t>
            </a:r>
            <a:r>
              <a:rPr lang="es-CL" sz="700" dirty="0"/>
              <a:t>: </a:t>
            </a:r>
            <a:r>
              <a:rPr lang="es-CL" sz="700" dirty="0" err="1"/>
              <a:t>From</a:t>
            </a:r>
            <a:r>
              <a:rPr lang="es-CL" sz="700" dirty="0"/>
              <a:t> global </a:t>
            </a:r>
            <a:r>
              <a:rPr lang="es-CL" sz="700" dirty="0" err="1"/>
              <a:t>change</a:t>
            </a:r>
            <a:r>
              <a:rPr lang="es-CL" sz="700" dirty="0"/>
              <a:t> </a:t>
            </a:r>
            <a:r>
              <a:rPr lang="es-CL" sz="700" dirty="0" err="1"/>
              <a:t>to</a:t>
            </a:r>
            <a:r>
              <a:rPr lang="es-CL" sz="700" dirty="0"/>
              <a:t> </a:t>
            </a:r>
            <a:r>
              <a:rPr lang="es-CL" sz="700" dirty="0" err="1"/>
              <a:t>planetary</a:t>
            </a:r>
            <a:r>
              <a:rPr lang="es-CL" sz="700" dirty="0"/>
              <a:t> </a:t>
            </a:r>
            <a:r>
              <a:rPr lang="es-CL" sz="700" dirty="0" err="1"/>
              <a:t>stewardship</a:t>
            </a:r>
            <a:r>
              <a:rPr lang="es-CL" sz="700" dirty="0"/>
              <a:t>. </a:t>
            </a:r>
            <a:r>
              <a:rPr lang="es-CL" sz="700" i="1" dirty="0" err="1"/>
              <a:t>Ambio</a:t>
            </a:r>
            <a:r>
              <a:rPr lang="es-CL" sz="700" dirty="0"/>
              <a:t>, </a:t>
            </a:r>
            <a:r>
              <a:rPr lang="es-CL" sz="700" i="1" dirty="0"/>
              <a:t>40</a:t>
            </a:r>
            <a:r>
              <a:rPr lang="es-CL" sz="700" dirty="0"/>
              <a:t>(7). https://doi.org/10.1007/s13280-011-0185-x</a:t>
            </a:r>
          </a:p>
        </p:txBody>
      </p:sp>
    </p:spTree>
    <p:extLst>
      <p:ext uri="{BB962C8B-B14F-4D97-AF65-F5344CB8AC3E}">
        <p14:creationId xmlns:p14="http://schemas.microsoft.com/office/powerpoint/2010/main" val="2488576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D766-3815-18D3-1543-B74F428C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Blackrock</a:t>
            </a:r>
            <a:r>
              <a:rPr lang="es-CL" dirty="0"/>
              <a:t> </a:t>
            </a:r>
            <a:r>
              <a:rPr lang="es-CL" dirty="0" err="1"/>
              <a:t>letters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3110A-6825-9EAC-6F86-81219EA44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Larry </a:t>
            </a:r>
            <a:r>
              <a:rPr lang="es-CL" dirty="0" err="1"/>
              <a:t>Fink</a:t>
            </a:r>
            <a:r>
              <a:rPr lang="es-CL" dirty="0"/>
              <a:t>, CEO </a:t>
            </a:r>
            <a:r>
              <a:rPr lang="es-CL" dirty="0" err="1"/>
              <a:t>of</a:t>
            </a:r>
            <a:r>
              <a:rPr lang="es-CL" dirty="0"/>
              <a:t> </a:t>
            </a:r>
            <a:r>
              <a:rPr lang="es-CL" dirty="0" err="1"/>
              <a:t>Blackrock</a:t>
            </a:r>
            <a:r>
              <a:rPr lang="es-CL" dirty="0"/>
              <a:t> </a:t>
            </a:r>
            <a:r>
              <a:rPr lang="es-CL" dirty="0" err="1"/>
              <a:t>investments</a:t>
            </a:r>
            <a:r>
              <a:rPr lang="es-CL" dirty="0"/>
              <a:t>,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largest</a:t>
            </a:r>
            <a:r>
              <a:rPr lang="es-CL" dirty="0"/>
              <a:t> </a:t>
            </a:r>
            <a:r>
              <a:rPr lang="es-CL" dirty="0" err="1"/>
              <a:t>asset</a:t>
            </a:r>
            <a:r>
              <a:rPr lang="es-CL" dirty="0"/>
              <a:t> manager in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world</a:t>
            </a:r>
            <a:r>
              <a:rPr lang="es-CL" dirty="0"/>
              <a:t>, </a:t>
            </a:r>
            <a:r>
              <a:rPr lang="es-CL" dirty="0" err="1"/>
              <a:t>writes</a:t>
            </a:r>
            <a:r>
              <a:rPr lang="es-CL" dirty="0"/>
              <a:t> a </a:t>
            </a:r>
            <a:r>
              <a:rPr lang="es-CL" dirty="0" err="1"/>
              <a:t>yearly</a:t>
            </a:r>
            <a:r>
              <a:rPr lang="es-CL" dirty="0"/>
              <a:t> </a:t>
            </a:r>
            <a:r>
              <a:rPr lang="es-CL" dirty="0" err="1"/>
              <a:t>letter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their</a:t>
            </a:r>
            <a:r>
              <a:rPr lang="es-CL" dirty="0"/>
              <a:t> </a:t>
            </a:r>
            <a:r>
              <a:rPr lang="es-CL" dirty="0" err="1"/>
              <a:t>portfolio’s</a:t>
            </a:r>
            <a:r>
              <a:rPr lang="es-CL" dirty="0"/>
              <a:t> </a:t>
            </a:r>
            <a:r>
              <a:rPr lang="es-CL" dirty="0" err="1"/>
              <a:t>CEOs</a:t>
            </a:r>
            <a:r>
              <a:rPr lang="es-CL" dirty="0"/>
              <a:t>.</a:t>
            </a:r>
          </a:p>
          <a:p>
            <a:endParaRPr lang="es-CL" dirty="0"/>
          </a:p>
          <a:p>
            <a:r>
              <a:rPr lang="es-CL" dirty="0">
                <a:hlinkClick r:id="rId2"/>
              </a:rPr>
              <a:t>https://www.blackrock.com/corporate/investor-relations/2018-larry-fink-ceo-letter</a:t>
            </a:r>
            <a:endParaRPr lang="es-CL" dirty="0"/>
          </a:p>
        </p:txBody>
      </p:sp>
      <p:pic>
        <p:nvPicPr>
          <p:cNvPr id="3074" name="Picture 2" descr="Larry Fink">
            <a:extLst>
              <a:ext uri="{FF2B5EF4-FFF2-40B4-BE49-F238E27FC236}">
                <a16:creationId xmlns:a16="http://schemas.microsoft.com/office/drawing/2014/main" id="{4A06751C-0101-D3A8-FB04-6D294F2B4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302" y="635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48AA2-9A02-8713-641D-4AF558505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4929"/>
            <a:ext cx="9144000" cy="11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10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3"/>
            <a:ext cx="9144000" cy="514276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2779525" y="3998425"/>
            <a:ext cx="6140700" cy="69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Amatic SC"/>
                <a:ea typeface="Amatic SC"/>
                <a:cs typeface="Amatic SC"/>
                <a:sym typeface="Amatic SC"/>
              </a:rPr>
              <a:t>El observatorio 2 de carbono en órbita (OCO-2) de la NASA logra aislar la componente antropogénica de corto plazo de las emisiones de CO2</a:t>
            </a:r>
            <a:endParaRPr sz="2200"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DCD45CC-CC31-5F44-DF16-045AB988C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964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0205B977-A4B0-FCFE-86BB-36B2CB253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8964"/>
            <a:ext cx="9144000" cy="1165884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D8F7A0B2-5BB1-99EE-C99F-B8B9E14520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158" b="11711"/>
          <a:stretch/>
        </p:blipFill>
        <p:spPr>
          <a:xfrm>
            <a:off x="0" y="2334848"/>
            <a:ext cx="9144000" cy="1414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B26EE-6524-D131-5E04-65ABDC692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3850" y="2571750"/>
            <a:ext cx="4948742" cy="821531"/>
          </a:xfrm>
          <a:prstGeom prst="rect">
            <a:avLst/>
          </a:prstGeom>
        </p:spPr>
      </p:pic>
      <p:pic>
        <p:nvPicPr>
          <p:cNvPr id="11" name="Picture 10">
            <a:hlinkClick r:id="rId9"/>
            <a:extLst>
              <a:ext uri="{FF2B5EF4-FFF2-40B4-BE49-F238E27FC236}">
                <a16:creationId xmlns:a16="http://schemas.microsoft.com/office/drawing/2014/main" id="{192BC2F5-C73F-F5E0-0B29-AA3BD1E6E2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1432" b="15700"/>
          <a:stretch/>
        </p:blipFill>
        <p:spPr>
          <a:xfrm>
            <a:off x="0" y="3758499"/>
            <a:ext cx="9144000" cy="1301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E8C054-97B4-1C8E-D595-A280073CD5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600" y="4124648"/>
            <a:ext cx="5551992" cy="528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1F702C-2BE6-444B-7739-F42693A5E0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8022" y="1460499"/>
            <a:ext cx="3059314" cy="415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529C61-A1C6-EC76-A1A7-41183D598F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7699" y="273444"/>
            <a:ext cx="3100791" cy="60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24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35EA9-1A7D-4D4D-BCFB-CE23B40D8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732" y="1400011"/>
            <a:ext cx="6344535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30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Hold a Steering Wheel Correctly | Steering Wheel Hands">
            <a:extLst>
              <a:ext uri="{FF2B5EF4-FFF2-40B4-BE49-F238E27FC236}">
                <a16:creationId xmlns:a16="http://schemas.microsoft.com/office/drawing/2014/main" id="{CE5A0A43-DA59-7EC4-6485-22E9C01EF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0"/>
            <a:ext cx="7707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st a bunch of photos of dogs driving cars">
            <a:extLst>
              <a:ext uri="{FF2B5EF4-FFF2-40B4-BE49-F238E27FC236}">
                <a16:creationId xmlns:a16="http://schemas.microsoft.com/office/drawing/2014/main" id="{1826B7AE-7D97-6DAC-8F8F-BEBF3D52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0"/>
            <a:ext cx="77168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68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System Models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sistemas planetarios interactúan entre sí: </a:t>
            </a:r>
            <a:r>
              <a:rPr lang="en" b="1"/>
              <a:t>atmósfera</a:t>
            </a:r>
            <a:r>
              <a:rPr lang="en"/>
              <a:t>, </a:t>
            </a:r>
            <a:r>
              <a:rPr lang="en" b="1"/>
              <a:t>océano</a:t>
            </a:r>
            <a:r>
              <a:rPr lang="en"/>
              <a:t>, </a:t>
            </a:r>
            <a:r>
              <a:rPr lang="en" b="1"/>
              <a:t>tierra</a:t>
            </a:r>
            <a:r>
              <a:rPr lang="en"/>
              <a:t>, </a:t>
            </a:r>
            <a:r>
              <a:rPr lang="en" b="1"/>
              <a:t>biomasa</a:t>
            </a:r>
            <a:r>
              <a:rPr lang="en"/>
              <a:t>, y </a:t>
            </a:r>
            <a:r>
              <a:rPr lang="en" b="1"/>
              <a:t>glaciares </a:t>
            </a:r>
            <a:r>
              <a:rPr lang="en"/>
              <a:t>regulan o fortalecen fenómenos como la temperatura, la humedad, los vientos, la salinidad, los nutrientes del suelo y, en definitiva, todo insumo necesario para que los ecosistemas se mantengan en equilibrio.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Los modelos matemáticos de predicción del clima hoy operan de forma integrada considerando la interacción de estos elementos como un todo.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626150"/>
            <a:ext cx="5719500" cy="27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Atmósfera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734000" cy="11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atmósfera está compuesta por la capa de aire sobre la superficie de la tierra. Tiene aprox. 500 km de grosor, y está en constante movimiento. Protege a la Tierra de objetos espaciales y meteoritos, radiación UV, viento solar y rayos cósmicos.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701" y="2613800"/>
            <a:ext cx="3170226" cy="23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Atmósfera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950"/>
            <a:ext cx="4667250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050" y="1209950"/>
            <a:ext cx="4019550" cy="3240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Atmósfera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025" y="0"/>
            <a:ext cx="4507453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025" y="1957925"/>
            <a:ext cx="6300969" cy="31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23202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Tierra tiene 5.5x10</a:t>
            </a:r>
            <a:r>
              <a:rPr lang="en" baseline="30000"/>
              <a:t>15 </a:t>
            </a:r>
            <a:r>
              <a:rPr lang="en"/>
              <a:t>ton de aire.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78% Nitrógeno</a:t>
            </a:r>
            <a:br>
              <a:rPr lang="en"/>
            </a:br>
            <a:r>
              <a:rPr lang="en"/>
              <a:t>21% Oxígeno</a:t>
            </a:r>
            <a:br>
              <a:rPr lang="en"/>
            </a:br>
            <a:r>
              <a:rPr lang="en"/>
              <a:t>1% Otros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6EA4-E7E4-647D-41A0-6A457F12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Aire y humedad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443E1-378E-75AB-EED2-E4E29C974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s-CL" dirty="0"/>
              <a:t>Existe una relación entre la concentración de humedad en el aire y una serie de propiedades como la temperatura y la presión.</a:t>
            </a:r>
          </a:p>
          <a:p>
            <a:pPr marL="152400" indent="0">
              <a:buNone/>
            </a:pPr>
            <a:endParaRPr lang="es-CL" dirty="0"/>
          </a:p>
          <a:p>
            <a:pPr marL="152400" indent="0">
              <a:buNone/>
            </a:pPr>
            <a:r>
              <a:rPr lang="es-CL" dirty="0"/>
              <a:t>La tabla psicrométrica indica esta relación tanto para valores absolutos de contenido de agua como de humedad relativa y puntos de saturación.</a:t>
            </a:r>
          </a:p>
        </p:txBody>
      </p:sp>
      <p:pic>
        <p:nvPicPr>
          <p:cNvPr id="1026" name="Picture 2" descr="Chapter 10b: The Psychrometric Chart (Updated 7/22/2014)">
            <a:extLst>
              <a:ext uri="{FF2B5EF4-FFF2-40B4-BE49-F238E27FC236}">
                <a16:creationId xmlns:a16="http://schemas.microsoft.com/office/drawing/2014/main" id="{BCF49C03-DA65-91FA-F019-99DBF993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364" y="439738"/>
            <a:ext cx="58578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83852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2220</Words>
  <Application>Microsoft Office PowerPoint</Application>
  <PresentationFormat>On-screen Show (16:9)</PresentationFormat>
  <Paragraphs>128</Paragraphs>
  <Slides>43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Amatic SC</vt:lpstr>
      <vt:lpstr>Source Code Pro</vt:lpstr>
      <vt:lpstr>Beach Day</vt:lpstr>
      <vt:lpstr>Ingeniería y Desarrollo Sostenible</vt:lpstr>
      <vt:lpstr>Contenidos</vt:lpstr>
      <vt:lpstr>1.  Sistemas planetarios</vt:lpstr>
      <vt:lpstr>PowerPoint Presentation</vt:lpstr>
      <vt:lpstr>Earth System Models</vt:lpstr>
      <vt:lpstr>Atmósfera</vt:lpstr>
      <vt:lpstr>Atmósfera</vt:lpstr>
      <vt:lpstr>Atmósfera</vt:lpstr>
      <vt:lpstr>Aire y humedad</vt:lpstr>
      <vt:lpstr>Hidrósfera</vt:lpstr>
      <vt:lpstr>Hidrósfera</vt:lpstr>
      <vt:lpstr>Criosfera</vt:lpstr>
      <vt:lpstr>Biósfera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Biotic Pump</vt:lpstr>
      <vt:lpstr>DIel Vertical Migration</vt:lpstr>
      <vt:lpstr>2. Cambio Climático</vt:lpstr>
      <vt:lpstr>Períodos Glaciales (Paleoclimatología)</vt:lpstr>
      <vt:lpstr>Concentración de CO2 en la atmósfera</vt:lpstr>
      <vt:lpstr>PowerPoint Presentation</vt:lpstr>
      <vt:lpstr>Trayectoria Planetaria</vt:lpstr>
      <vt:lpstr>Estado estable de la Tierra</vt:lpstr>
      <vt:lpstr>2°C Efecto Dominó</vt:lpstr>
      <vt:lpstr>Retroalimentación</vt:lpstr>
      <vt:lpstr>Retroalimentaciones que pueden acelerar el cambio climático</vt:lpstr>
      <vt:lpstr>Tipping Points</vt:lpstr>
      <vt:lpstr>10 insights de la última década</vt:lpstr>
      <vt:lpstr>3. Límites Planetarios</vt:lpstr>
      <vt:lpstr>Los 9 Límites Que Mantienen a La Tierra en Equilibrio</vt:lpstr>
      <vt:lpstr>4. Servicios Ecosistémicos</vt:lpstr>
      <vt:lpstr>PowerPoint Presentation</vt:lpstr>
      <vt:lpstr>PowerPoint Presentation</vt:lpstr>
      <vt:lpstr>5. Protectoría Planetaria</vt:lpstr>
      <vt:lpstr>PowerPoint Presentation</vt:lpstr>
      <vt:lpstr>Blackrock letters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y Desarrollo Sostenible</dc:title>
  <cp:lastModifiedBy>Rafael Quezada Gaete</cp:lastModifiedBy>
  <cp:revision>3</cp:revision>
  <dcterms:modified xsi:type="dcterms:W3CDTF">2023-04-17T12:48:26Z</dcterms:modified>
</cp:coreProperties>
</file>